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19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3" autoAdjust="0"/>
  </p:normalViewPr>
  <p:slideViewPr>
    <p:cSldViewPr snapToGrid="0" snapToObjects="1">
      <p:cViewPr varScale="1">
        <p:scale>
          <a:sx n="78" d="100"/>
          <a:sy n="78" d="100"/>
        </p:scale>
        <p:origin x="-197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372-E5C1-774C-8C57-74416DA310DF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D75DA-E4BD-8D4C-BC95-992869F4D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71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372-E5C1-774C-8C57-74416DA310DF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D75DA-E4BD-8D4C-BC95-992869F4D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675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372-E5C1-774C-8C57-74416DA310DF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D75DA-E4BD-8D4C-BC95-992869F4D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91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372-E5C1-774C-8C57-74416DA310DF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D75DA-E4BD-8D4C-BC95-992869F4D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577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372-E5C1-774C-8C57-74416DA310DF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D75DA-E4BD-8D4C-BC95-992869F4D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65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372-E5C1-774C-8C57-74416DA310DF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D75DA-E4BD-8D4C-BC95-992869F4D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884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372-E5C1-774C-8C57-74416DA310DF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D75DA-E4BD-8D4C-BC95-992869F4D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627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372-E5C1-774C-8C57-74416DA310DF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D75DA-E4BD-8D4C-BC95-992869F4D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345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372-E5C1-774C-8C57-74416DA310DF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D75DA-E4BD-8D4C-BC95-992869F4D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002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372-E5C1-774C-8C57-74416DA310DF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D75DA-E4BD-8D4C-BC95-992869F4D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6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F372-E5C1-774C-8C57-74416DA310DF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D75DA-E4BD-8D4C-BC95-992869F4D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83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19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DF372-E5C1-774C-8C57-74416DA310DF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D75DA-E4BD-8D4C-BC95-992869F4D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212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86617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Avenir Roman"/>
                <a:cs typeface="Avenir Roman"/>
              </a:rPr>
              <a:t>Rome: The Eternal City</a:t>
            </a:r>
            <a:endParaRPr lang="en-US" sz="5400" dirty="0">
              <a:solidFill>
                <a:schemeClr val="bg1"/>
              </a:solidFill>
              <a:latin typeface="Avenir Roman"/>
              <a:cs typeface="Avenir Roman"/>
            </a:endParaRPr>
          </a:p>
        </p:txBody>
      </p:sp>
      <p:pic>
        <p:nvPicPr>
          <p:cNvPr id="5" name="Content Placeholder 4" descr="Circus_updat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41" b="8541"/>
          <a:stretch>
            <a:fillRect/>
          </a:stretch>
        </p:blipFill>
        <p:spPr>
          <a:xfrm>
            <a:off x="457200" y="493152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98111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venir Roman"/>
                <a:cs typeface="Avenir Roman"/>
              </a:rPr>
              <a:t>The</a:t>
            </a:r>
            <a:r>
              <a:rPr lang="en-US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 Secession of the Plebs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072"/>
            <a:ext cx="8229600" cy="456996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In 494 B.C., the Plebeians protested their unequal treatment by “seceding” from Rome – they left the city and refused to work or fight until their conditions were improved and they were granted more equal rights under the law</a:t>
            </a:r>
          </a:p>
          <a:p>
            <a:pPr marL="0" indent="0">
              <a:buNone/>
            </a:pPr>
            <a:endParaRPr lang="en-US" sz="2800" dirty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Since Rome could not function without workers or soldiers, the Patricians and the Senate had no choice but to compromise with the Plebeians</a:t>
            </a:r>
          </a:p>
          <a:p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4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357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venir Roman"/>
                <a:cs typeface="Avenir Roman"/>
              </a:rPr>
              <a:t>Concessions made to the Plebs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072"/>
            <a:ext cx="8229600" cy="4569964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Created the office of Tribune of the Plebs, an office that could only be held by Plebeians</a:t>
            </a:r>
          </a:p>
          <a:p>
            <a:endParaRPr lang="en-US" sz="28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Tribunes of the Plebs could veto the acts of the Senate and other lawmakers and high officials</a:t>
            </a:r>
            <a:endParaRPr lang="en-US" sz="2800" dirty="0">
              <a:solidFill>
                <a:schemeClr val="bg1"/>
              </a:solidFill>
              <a:latin typeface="Avenir Roman"/>
              <a:cs typeface="Avenir Roman"/>
            </a:endParaRPr>
          </a:p>
          <a:p>
            <a:endParaRPr lang="en-US" sz="28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Tribunes could also intercede personally on behalf of a Plebeian</a:t>
            </a:r>
          </a:p>
          <a:p>
            <a:endParaRPr lang="en-US" sz="28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pPr lvl="1"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  <a:latin typeface="Avenir Roman"/>
                <a:cs typeface="Avenir Roman"/>
              </a:rPr>
              <a:t>F</a:t>
            </a:r>
            <a:r>
              <a:rPr lang="en-US" sz="2400" dirty="0" smtClean="0">
                <a:solidFill>
                  <a:schemeClr val="bg1"/>
                </a:solidFill>
                <a:latin typeface="Avenir Roman"/>
                <a:cs typeface="Avenir Roman"/>
              </a:rPr>
              <a:t>or example, they could prevent a Plebeian from being arrested or </a:t>
            </a:r>
            <a:r>
              <a:rPr lang="en-US" sz="2400" dirty="0" smtClean="0">
                <a:solidFill>
                  <a:schemeClr val="bg1"/>
                </a:solidFill>
                <a:latin typeface="Avenir Roman"/>
                <a:cs typeface="Avenir Roman"/>
              </a:rPr>
              <a:t>put to death</a:t>
            </a:r>
            <a:endParaRPr lang="en-US" sz="24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endParaRPr lang="en-US" sz="24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673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venir Roman"/>
                <a:cs typeface="Avenir Roman"/>
              </a:rPr>
              <a:t>The Conflict of the Orders 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072"/>
            <a:ext cx="8229600" cy="4569964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In 287 B.C., the Plebeians once again 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seceded 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from 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Rome to protest their unequal status</a:t>
            </a:r>
            <a:endParaRPr lang="en-US" sz="28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endParaRPr lang="en-US" sz="28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The Senate 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agreed 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that laws passed by the Plebeian Council 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would 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now be enforced on ALL Romans, Plebeians and Patricians alike</a:t>
            </a:r>
          </a:p>
          <a:p>
            <a:endParaRPr lang="en-US" sz="28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Equal treatment under the law – the same principle that underlies the 14</a:t>
            </a:r>
            <a:r>
              <a:rPr lang="en-US" sz="2800" baseline="30000" dirty="0" smtClean="0">
                <a:solidFill>
                  <a:schemeClr val="bg1"/>
                </a:solidFill>
                <a:latin typeface="Avenir Roman"/>
                <a:cs typeface="Avenir Roman"/>
              </a:rPr>
              <a:t>th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 Amendment to the U.S. Constitution</a:t>
            </a:r>
          </a:p>
        </p:txBody>
      </p:sp>
    </p:spTree>
    <p:extLst>
      <p:ext uri="{BB962C8B-B14F-4D97-AF65-F5344CB8AC3E}">
        <p14:creationId xmlns:p14="http://schemas.microsoft.com/office/powerpoint/2010/main" val="414243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1"/>
            <a:ext cx="8229600" cy="8581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venir Roman"/>
                <a:cs typeface="Avenir Roman"/>
              </a:rPr>
              <a:t>Government Offices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072"/>
            <a:ext cx="8229600" cy="4569964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Consuls: 2 were elected annually for a one-year term; they commanded the military, and each consul could veto any decision taken by the other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2800" dirty="0" err="1" smtClean="0">
                <a:solidFill>
                  <a:schemeClr val="bg1"/>
                </a:solidFill>
                <a:latin typeface="Avenir Roman"/>
                <a:cs typeface="Avenir Roman"/>
              </a:rPr>
              <a:t>Praeters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: Elected for one year, they were responsible for the administration of laws</a:t>
            </a:r>
          </a:p>
          <a:p>
            <a:endParaRPr lang="en-US" sz="28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Senators: The ruling body of Rome, whose members included former consuls</a:t>
            </a:r>
          </a:p>
          <a:p>
            <a:endParaRPr lang="en-US" sz="28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Council of the Plebs: passed laws binding on all citizens starting in 287 B.C.; led by the Tribunes of the Plebs</a:t>
            </a:r>
          </a:p>
        </p:txBody>
      </p:sp>
    </p:spTree>
    <p:extLst>
      <p:ext uri="{BB962C8B-B14F-4D97-AF65-F5344CB8AC3E}">
        <p14:creationId xmlns:p14="http://schemas.microsoft.com/office/powerpoint/2010/main" val="3589983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593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Avenir Roman"/>
                <a:cs typeface="Avenir Roman"/>
              </a:rPr>
              <a:t>The Founding of Rome</a:t>
            </a:r>
            <a:endParaRPr lang="en-US" dirty="0">
              <a:solidFill>
                <a:srgbClr val="FFFFFF"/>
              </a:solidFill>
              <a:latin typeface="Avenir Roman"/>
              <a:cs typeface="Avenir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5867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u="sng" dirty="0" smtClean="0">
                <a:solidFill>
                  <a:schemeClr val="bg1"/>
                </a:solidFill>
                <a:latin typeface="Avenir Roman"/>
                <a:cs typeface="Avenir Roman"/>
              </a:rPr>
              <a:t>753 </a:t>
            </a:r>
            <a:r>
              <a:rPr lang="en-US" sz="2800" u="sng" cap="small" dirty="0" smtClean="0">
                <a:solidFill>
                  <a:schemeClr val="bg1"/>
                </a:solidFill>
                <a:latin typeface="Avenir Roman"/>
                <a:cs typeface="Avenir Roman"/>
              </a:rPr>
              <a:t>B.C.</a:t>
            </a:r>
            <a:r>
              <a:rPr lang="en-US" sz="2800" u="sng" dirty="0" smtClean="0">
                <a:solidFill>
                  <a:schemeClr val="bg1"/>
                </a:solidFill>
                <a:latin typeface="Avenir Roman"/>
                <a:cs typeface="Avenir Roman"/>
              </a:rPr>
              <a:t>: Rome </a:t>
            </a:r>
            <a:r>
              <a:rPr lang="en-US" sz="2800" u="sng" dirty="0" smtClean="0">
                <a:solidFill>
                  <a:schemeClr val="bg1"/>
                </a:solidFill>
                <a:latin typeface="Avenir Roman"/>
                <a:cs typeface="Avenir Roman"/>
              </a:rPr>
              <a:t>was</a:t>
            </a:r>
            <a:r>
              <a:rPr lang="en-US" sz="2800" u="sng" dirty="0" smtClean="0">
                <a:solidFill>
                  <a:schemeClr val="bg1"/>
                </a:solidFill>
                <a:latin typeface="Avenir Roman"/>
                <a:cs typeface="Avenir Roman"/>
              </a:rPr>
              <a:t> </a:t>
            </a:r>
            <a:r>
              <a:rPr lang="en-US" sz="2800" u="sng" dirty="0" smtClean="0">
                <a:solidFill>
                  <a:schemeClr val="bg1"/>
                </a:solidFill>
                <a:latin typeface="Avenir Roman"/>
                <a:cs typeface="Avenir Roman"/>
              </a:rPr>
              <a:t>founded on the Italian peninsula in a region called Latium</a:t>
            </a:r>
          </a:p>
          <a:p>
            <a:endParaRPr lang="en-US" sz="2800" u="sng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Rome 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was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founded on seven hills, of which the Capitoline Hill 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was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the most important</a:t>
            </a:r>
          </a:p>
          <a:p>
            <a:endParaRPr lang="en-US" sz="2800" dirty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The Capitoline was the citadel of the earliest Romans, the part o the city most able to resist invasion or attack</a:t>
            </a:r>
          </a:p>
          <a:p>
            <a:endParaRPr lang="en-US" dirty="0">
              <a:solidFill>
                <a:schemeClr val="bg1"/>
              </a:solidFill>
              <a:latin typeface="Avenir Roman"/>
              <a:cs typeface="Avenir Roman"/>
            </a:endParaRPr>
          </a:p>
          <a:p>
            <a:endParaRPr lang="en-US" sz="2800" dirty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4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221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593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Avenir Roman"/>
                <a:cs typeface="Avenir Roman"/>
              </a:rPr>
              <a:t>The Etruscan Kings</a:t>
            </a:r>
            <a:endParaRPr lang="en-US" dirty="0">
              <a:solidFill>
                <a:srgbClr val="FFFFFF"/>
              </a:solidFill>
              <a:latin typeface="Avenir Roman"/>
              <a:cs typeface="Avenir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7268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650 B.C.: The Etruscans gained control of Rome</a:t>
            </a:r>
          </a:p>
          <a:p>
            <a:endParaRPr lang="en-US" sz="28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pPr lvl="1">
              <a:buFont typeface="Wingdings" charset="2"/>
              <a:buChar char="§"/>
            </a:pPr>
            <a:r>
              <a:rPr lang="en-US" sz="2400" dirty="0" smtClean="0">
                <a:solidFill>
                  <a:schemeClr val="bg1"/>
                </a:solidFill>
                <a:latin typeface="Avenir Roman"/>
                <a:cs typeface="Avenir Roman"/>
              </a:rPr>
              <a:t>The first Etruscan king, </a:t>
            </a:r>
            <a:r>
              <a:rPr lang="en-US" sz="2400" dirty="0" err="1" smtClean="0">
                <a:solidFill>
                  <a:schemeClr val="bg1"/>
                </a:solidFill>
                <a:latin typeface="Avenir Roman"/>
                <a:cs typeface="Avenir Roman"/>
              </a:rPr>
              <a:t>Tarquinius</a:t>
            </a:r>
            <a:r>
              <a:rPr lang="en-US" sz="2400" dirty="0" smtClean="0">
                <a:solidFill>
                  <a:schemeClr val="bg1"/>
                </a:solidFill>
                <a:latin typeface="Avenir Roman"/>
                <a:cs typeface="Avenir Roman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Avenir Roman"/>
                <a:cs typeface="Avenir Roman"/>
              </a:rPr>
              <a:t>Priscus</a:t>
            </a:r>
            <a:r>
              <a:rPr lang="en-US" sz="2400" dirty="0" smtClean="0">
                <a:solidFill>
                  <a:schemeClr val="bg1"/>
                </a:solidFill>
                <a:latin typeface="Avenir Roman"/>
                <a:cs typeface="Avenir Roman"/>
              </a:rPr>
              <a:t>, was elected king by the Roman people, but he then tried to turn Rome into a hereditary monarchy</a:t>
            </a:r>
          </a:p>
          <a:p>
            <a:pPr marL="0" indent="0">
              <a:buNone/>
            </a:pPr>
            <a:endParaRPr lang="en-US" sz="2800" dirty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509 B.C.: The last Etruscan king, </a:t>
            </a:r>
            <a:r>
              <a:rPr lang="en-US" sz="2800" dirty="0" err="1" smtClean="0">
                <a:solidFill>
                  <a:schemeClr val="bg1"/>
                </a:solidFill>
                <a:latin typeface="Avenir Roman"/>
                <a:cs typeface="Avenir Roman"/>
              </a:rPr>
              <a:t>Tarquinius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venir Roman"/>
                <a:cs typeface="Avenir Roman"/>
              </a:rPr>
              <a:t>Superbus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 (</a:t>
            </a:r>
            <a:r>
              <a:rPr lang="en-US" sz="2800" dirty="0" err="1" smtClean="0">
                <a:solidFill>
                  <a:schemeClr val="bg1"/>
                </a:solidFill>
                <a:latin typeface="Avenir Roman"/>
                <a:cs typeface="Avenir Roman"/>
              </a:rPr>
              <a:t>Tarquin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 the Proud), 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was expelled 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from power and Rome 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became 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a 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REPUBLIC</a:t>
            </a:r>
            <a:endParaRPr lang="en-US" sz="28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pPr lvl="1"/>
            <a:endParaRPr lang="en-US" sz="2000" dirty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4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062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FFFF"/>
                </a:solidFill>
                <a:latin typeface="Avenir Roman"/>
                <a:cs typeface="Avenir Roman"/>
              </a:rPr>
              <a:t>Tarquinius</a:t>
            </a:r>
            <a:r>
              <a:rPr lang="en-US" dirty="0" smtClean="0">
                <a:solidFill>
                  <a:srgbClr val="FFFFFF"/>
                </a:solidFill>
                <a:latin typeface="Avenir Roman"/>
                <a:cs typeface="Avenir Roman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latin typeface="Avenir Roman"/>
                <a:cs typeface="Avenir Roman"/>
              </a:rPr>
              <a:t>Superbus</a:t>
            </a:r>
            <a:endParaRPr lang="en-US" dirty="0">
              <a:solidFill>
                <a:srgbClr val="FFFFFF"/>
              </a:solidFill>
              <a:latin typeface="Avenir Roman"/>
              <a:cs typeface="Avenir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venir Roman"/>
                <a:cs typeface="Avenir Roman"/>
              </a:rPr>
              <a:t>Became king by arranging the m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urder the pervious king, </a:t>
            </a:r>
            <a:r>
              <a:rPr lang="en-US" sz="2800" dirty="0" err="1" smtClean="0">
                <a:solidFill>
                  <a:schemeClr val="bg1"/>
                </a:solidFill>
                <a:latin typeface="Avenir Roman"/>
                <a:cs typeface="Avenir Roman"/>
              </a:rPr>
              <a:t>Servius</a:t>
            </a:r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venir Roman"/>
                <a:cs typeface="Avenir Roman"/>
              </a:rPr>
              <a:t>Tullius</a:t>
            </a:r>
            <a:endParaRPr lang="en-US" sz="28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endParaRPr lang="en-US" sz="28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venir Roman"/>
                <a:cs typeface="Avenir Roman"/>
              </a:rPr>
              <a:t>Had government officials and others that he suspected of opposing him put to death</a:t>
            </a:r>
          </a:p>
          <a:p>
            <a:endParaRPr lang="en-US" dirty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venir Roman"/>
                <a:cs typeface="Avenir Roman"/>
              </a:rPr>
              <a:t>His arrogance and cruelty led to an uprising and his exile from Rome</a:t>
            </a:r>
            <a:endParaRPr lang="en-US" sz="28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dirty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4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 descr="4870331_orig.jpe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1560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venir Roman"/>
                <a:cs typeface="Avenir Roman"/>
              </a:rPr>
              <a:t>Republican Government</a:t>
            </a:r>
            <a:endParaRPr lang="en-US" dirty="0">
              <a:solidFill>
                <a:srgbClr val="FFFFFF"/>
              </a:solidFill>
              <a:latin typeface="Avenir Roman"/>
              <a:cs typeface="Avenir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69964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 smtClean="0">
                <a:solidFill>
                  <a:schemeClr val="bg1"/>
                </a:solidFill>
                <a:latin typeface="Avenir Roman"/>
                <a:cs typeface="Avenir Roman"/>
              </a:rPr>
              <a:t>REPUBLIC: a system of government in which the people have control over the state</a:t>
            </a:r>
            <a:endParaRPr lang="en-US" sz="2800" u="sng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endParaRPr lang="en-US" sz="28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u="sng" dirty="0" smtClean="0">
                <a:solidFill>
                  <a:schemeClr val="bg1"/>
                </a:solidFill>
                <a:latin typeface="Avenir Roman"/>
                <a:cs typeface="Avenir Roman"/>
              </a:rPr>
              <a:t>REPUBLICAN GOVERNMENT: a system of government where the people ELECT or choose representatives to carry out their wishes</a:t>
            </a:r>
          </a:p>
          <a:p>
            <a:pPr>
              <a:buFont typeface="Wingdings" charset="2"/>
              <a:buChar char="§"/>
            </a:pPr>
            <a:endParaRPr lang="en-US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pPr lvl="1">
              <a:buFont typeface="Wingdings" charset="2"/>
              <a:buChar char="§"/>
            </a:pPr>
            <a:r>
              <a:rPr lang="en-US" sz="2600" dirty="0" smtClean="0">
                <a:solidFill>
                  <a:schemeClr val="bg1"/>
                </a:solidFill>
                <a:latin typeface="Avenir Roman"/>
                <a:cs typeface="Avenir Roman"/>
              </a:rPr>
              <a:t>Rome was the first example of republican government in history!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dirty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4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492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169" y="224573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Avenir Next Regular"/>
                <a:cs typeface="Avenir Next Regular"/>
              </a:rPr>
              <a:t>The Senate of Rome</a:t>
            </a:r>
            <a:endParaRPr lang="en-US" sz="5400" dirty="0">
              <a:solidFill>
                <a:schemeClr val="bg1"/>
              </a:solidFill>
              <a:latin typeface="Avenir Next Regular"/>
              <a:cs typeface="Avenir Next Regular"/>
            </a:endParaRPr>
          </a:p>
        </p:txBody>
      </p:sp>
      <p:pic>
        <p:nvPicPr>
          <p:cNvPr id="5" name="Content Placeholder 4" descr="CCetT-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8" b="116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4677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The Senate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072"/>
            <a:ext cx="8229600" cy="4569964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>
                <a:solidFill>
                  <a:schemeClr val="bg1"/>
                </a:solidFill>
                <a:latin typeface="Avenir Roman"/>
                <a:cs typeface="Avenir Roman"/>
              </a:rPr>
              <a:t>300 </a:t>
            </a:r>
            <a:r>
              <a:rPr lang="en-US" u="sng" dirty="0" err="1" smtClean="0">
                <a:solidFill>
                  <a:schemeClr val="bg1"/>
                </a:solidFill>
                <a:latin typeface="Avenir Roman"/>
                <a:cs typeface="Avenir Roman"/>
              </a:rPr>
              <a:t>landlowners</a:t>
            </a:r>
            <a:r>
              <a:rPr lang="en-US" u="sng" dirty="0" smtClean="0">
                <a:solidFill>
                  <a:schemeClr val="bg1"/>
                </a:solidFill>
                <a:latin typeface="Avenir Roman"/>
                <a:cs typeface="Avenir Roman"/>
              </a:rPr>
              <a:t> who advised public officials and served for life</a:t>
            </a:r>
            <a:endParaRPr lang="en-US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pPr>
              <a:buFont typeface="Wingdings" charset="2"/>
              <a:buChar char="§"/>
            </a:pPr>
            <a:endParaRPr lang="en-US" dirty="0">
              <a:solidFill>
                <a:schemeClr val="bg1"/>
              </a:solidFill>
              <a:latin typeface="Avenir Roman"/>
              <a:cs typeface="Avenir Roman"/>
            </a:endParaRP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chemeClr val="bg1"/>
                </a:solidFill>
                <a:latin typeface="Avenir Roman"/>
                <a:cs typeface="Avenir Roman"/>
              </a:rPr>
              <a:t>Controlled the treasury/funding of projects</a:t>
            </a:r>
          </a:p>
          <a:p>
            <a:pPr>
              <a:buFont typeface="Wingdings" charset="2"/>
              <a:buChar char="§"/>
            </a:pPr>
            <a:endParaRPr lang="en-US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chemeClr val="bg1"/>
                </a:solidFill>
                <a:latin typeface="Avenir Roman"/>
                <a:cs typeface="Avenir Roman"/>
              </a:rPr>
              <a:t>From the Latin “</a:t>
            </a:r>
            <a:r>
              <a:rPr lang="en-US" dirty="0" err="1" smtClean="0">
                <a:solidFill>
                  <a:schemeClr val="bg1"/>
                </a:solidFill>
                <a:latin typeface="Avenir Roman"/>
                <a:cs typeface="Avenir Roman"/>
              </a:rPr>
              <a:t>senex</a:t>
            </a:r>
            <a:r>
              <a:rPr lang="en-US" dirty="0" smtClean="0">
                <a:solidFill>
                  <a:schemeClr val="bg1"/>
                </a:solidFill>
                <a:latin typeface="Avenir Roman"/>
                <a:cs typeface="Avenir Roman"/>
              </a:rPr>
              <a:t>,” meaning “old man”</a:t>
            </a:r>
          </a:p>
          <a:p>
            <a:pPr>
              <a:buFont typeface="Wingdings" charset="2"/>
              <a:buChar char="§"/>
            </a:pPr>
            <a:endParaRPr lang="en-US" dirty="0">
              <a:solidFill>
                <a:schemeClr val="bg1"/>
              </a:solidFill>
              <a:latin typeface="Avenir Roman"/>
              <a:cs typeface="Avenir Roman"/>
            </a:endParaRP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chemeClr val="bg1"/>
                </a:solidFill>
                <a:latin typeface="Avenir Roman"/>
                <a:cs typeface="Avenir Roman"/>
              </a:rPr>
              <a:t>The Senate possessed tremendous “</a:t>
            </a:r>
            <a:r>
              <a:rPr lang="en-US" dirty="0" err="1" smtClean="0">
                <a:solidFill>
                  <a:schemeClr val="bg1"/>
                </a:solidFill>
                <a:latin typeface="Avenir Roman"/>
                <a:cs typeface="Avenir Roman"/>
              </a:rPr>
              <a:t>auctoritas</a:t>
            </a:r>
            <a:r>
              <a:rPr lang="en-US" dirty="0" smtClean="0">
                <a:solidFill>
                  <a:schemeClr val="bg1"/>
                </a:solidFill>
                <a:latin typeface="Avenir Roman"/>
                <a:cs typeface="Avenir Roman"/>
              </a:rPr>
              <a:t>,” authority, through the collective prestige of its members</a:t>
            </a:r>
          </a:p>
          <a:p>
            <a:endParaRPr lang="en-US" dirty="0">
              <a:solidFill>
                <a:schemeClr val="bg1"/>
              </a:solidFill>
              <a:latin typeface="Avenir Roman"/>
              <a:cs typeface="Avenir Roman"/>
            </a:endParaRPr>
          </a:p>
          <a:p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8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sz="2400" dirty="0" smtClean="0">
              <a:solidFill>
                <a:schemeClr val="bg1"/>
              </a:solidFill>
              <a:latin typeface="Avenir Next Regular"/>
              <a:cs typeface="Avenir Next Regular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042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18383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>
                <a:solidFill>
                  <a:srgbClr val="FFFFFF"/>
                </a:solidFill>
                <a:latin typeface="Avenir Roman"/>
                <a:cs typeface="Avenir Roman"/>
              </a:rPr>
              <a:t>SPQR:</a:t>
            </a:r>
            <a:br>
              <a:rPr lang="en-US" sz="4900" dirty="0" smtClean="0">
                <a:solidFill>
                  <a:srgbClr val="FFFFFF"/>
                </a:solidFill>
                <a:latin typeface="Avenir Roman"/>
                <a:cs typeface="Avenir Roman"/>
              </a:rPr>
            </a:br>
            <a:r>
              <a:rPr lang="en-US" dirty="0" err="1" smtClean="0">
                <a:solidFill>
                  <a:srgbClr val="FFFFFF"/>
                </a:solidFill>
                <a:latin typeface="Avenir Roman"/>
                <a:cs typeface="Avenir Roman"/>
              </a:rPr>
              <a:t>Senatus</a:t>
            </a:r>
            <a:r>
              <a:rPr lang="en-US" dirty="0" smtClean="0">
                <a:solidFill>
                  <a:srgbClr val="FFFFFF"/>
                </a:solidFill>
                <a:latin typeface="Avenir Roman"/>
                <a:cs typeface="Avenir Roman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latin typeface="Avenir Roman"/>
                <a:cs typeface="Avenir Roman"/>
              </a:rPr>
              <a:t>Populusque</a:t>
            </a:r>
            <a:r>
              <a:rPr lang="en-US" dirty="0" smtClean="0">
                <a:solidFill>
                  <a:srgbClr val="FFFFFF"/>
                </a:solidFill>
                <a:latin typeface="Avenir Roman"/>
                <a:cs typeface="Avenir Roman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latin typeface="Avenir Roman"/>
                <a:cs typeface="Avenir Roman"/>
              </a:rPr>
              <a:t>Romanum</a:t>
            </a:r>
            <a:endParaRPr lang="en-US" dirty="0">
              <a:solidFill>
                <a:srgbClr val="FFFFFF"/>
              </a:solidFill>
              <a:latin typeface="Avenir Roman"/>
              <a:cs typeface="Avenir Roman"/>
            </a:endParaRPr>
          </a:p>
        </p:txBody>
      </p:sp>
      <p:pic>
        <p:nvPicPr>
          <p:cNvPr id="2" name="Content Placeholder 1" descr="vespa101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1" r="3251"/>
          <a:stretch>
            <a:fillRect/>
          </a:stretch>
        </p:blipFill>
        <p:spPr>
          <a:xfrm>
            <a:off x="4648200" y="1811338"/>
            <a:ext cx="4038600" cy="4525962"/>
          </a:xfrm>
        </p:spPr>
      </p:pic>
      <p:pic>
        <p:nvPicPr>
          <p:cNvPr id="5" name="Content Placeholder 4" descr="spqr_502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>
          <a:xfrm>
            <a:off x="457200" y="1811338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1210261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2494"/>
            <a:ext cx="9143999" cy="3589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venir Roman"/>
                <a:cs typeface="Avenir Roman"/>
              </a:rPr>
              <a:t>Class Warfare: Conflict of the Orders</a:t>
            </a:r>
            <a:endParaRPr lang="en-US" dirty="0">
              <a:solidFill>
                <a:srgbClr val="FFFFFF"/>
              </a:solidFill>
              <a:latin typeface="Avenir Roman"/>
              <a:cs typeface="Avenir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449"/>
            <a:ext cx="4040188" cy="770941"/>
          </a:xfrm>
        </p:spPr>
        <p:txBody>
          <a:bodyPr>
            <a:normAutofit/>
          </a:bodyPr>
          <a:lstStyle/>
          <a:p>
            <a:pPr algn="ctr"/>
            <a:r>
              <a:rPr lang="en-US" sz="4000" b="0" dirty="0" smtClean="0">
                <a:solidFill>
                  <a:srgbClr val="FF0000"/>
                </a:solidFill>
                <a:latin typeface="Avenir Roman"/>
                <a:cs typeface="Avenir Roman"/>
              </a:rPr>
              <a:t>Patricians</a:t>
            </a:r>
            <a:endParaRPr lang="en-US" sz="4000" b="0" dirty="0">
              <a:solidFill>
                <a:srgbClr val="FF0000"/>
              </a:solidFill>
              <a:latin typeface="Avenir Roman"/>
              <a:cs typeface="Avenir Roman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81536"/>
            <a:ext cx="4040188" cy="4428191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FFFF"/>
                </a:solidFill>
                <a:latin typeface="Avenir Roman"/>
                <a:cs typeface="Avenir Roman"/>
              </a:rPr>
              <a:t>Government landowners of the ruling class</a:t>
            </a:r>
          </a:p>
          <a:p>
            <a:endParaRPr lang="en-US" sz="2800" dirty="0" smtClean="0">
              <a:solidFill>
                <a:srgbClr val="FFFFFF"/>
              </a:solidFill>
              <a:latin typeface="Avenir Roman"/>
              <a:cs typeface="Avenir Roman"/>
            </a:endParaRPr>
          </a:p>
          <a:p>
            <a:r>
              <a:rPr lang="en-US" sz="2800" dirty="0" smtClean="0">
                <a:solidFill>
                  <a:srgbClr val="FFFFFF"/>
                </a:solidFill>
                <a:latin typeface="Avenir Roman"/>
                <a:cs typeface="Avenir Roman"/>
              </a:rPr>
              <a:t>They could be consuls or senators</a:t>
            </a:r>
          </a:p>
          <a:p>
            <a:endParaRPr lang="en-US" sz="2800" dirty="0" smtClean="0">
              <a:solidFill>
                <a:srgbClr val="FFFFFF"/>
              </a:solidFill>
              <a:latin typeface="Avenir Roman"/>
              <a:cs typeface="Avenir Roman"/>
            </a:endParaRPr>
          </a:p>
          <a:p>
            <a:r>
              <a:rPr lang="en-US" sz="2800" dirty="0" smtClean="0">
                <a:solidFill>
                  <a:srgbClr val="FFFFFF"/>
                </a:solidFill>
                <a:latin typeface="Avenir Roman"/>
                <a:cs typeface="Avenir Roman"/>
              </a:rPr>
              <a:t>Had the right to vote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1447"/>
            <a:ext cx="4041775" cy="1150636"/>
          </a:xfrm>
        </p:spPr>
        <p:txBody>
          <a:bodyPr>
            <a:normAutofit/>
          </a:bodyPr>
          <a:lstStyle/>
          <a:p>
            <a:pPr algn="ctr"/>
            <a:r>
              <a:rPr lang="en-US" sz="4000" b="0" dirty="0" smtClean="0">
                <a:solidFill>
                  <a:srgbClr val="FF0000"/>
                </a:solidFill>
                <a:latin typeface="Avenir Roman"/>
                <a:cs typeface="Avenir Roman"/>
              </a:rPr>
              <a:t>Plebeians</a:t>
            </a:r>
            <a:endParaRPr lang="en-US" sz="4000" b="0" dirty="0">
              <a:solidFill>
                <a:srgbClr val="FF0000"/>
              </a:solidFill>
              <a:latin typeface="Avenir Roman"/>
              <a:cs typeface="Avenir Roman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81536"/>
            <a:ext cx="4041775" cy="4428192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>
                <a:solidFill>
                  <a:srgbClr val="FFFFFF"/>
                </a:solidFill>
                <a:latin typeface="Avenir Roman"/>
                <a:cs typeface="Avenir Roman"/>
              </a:rPr>
              <a:t>Small farmers, craftspeople, merchants</a:t>
            </a:r>
          </a:p>
          <a:p>
            <a:endParaRPr lang="en-US" sz="2800" dirty="0" smtClean="0">
              <a:solidFill>
                <a:srgbClr val="FFFFFF"/>
              </a:solidFill>
              <a:latin typeface="Avenir Roman"/>
              <a:cs typeface="Avenir Roman"/>
            </a:endParaRPr>
          </a:p>
          <a:p>
            <a:r>
              <a:rPr lang="en-US" sz="2800" dirty="0" smtClean="0">
                <a:solidFill>
                  <a:srgbClr val="FFFFFF"/>
                </a:solidFill>
                <a:latin typeface="Avenir Roman"/>
                <a:cs typeface="Avenir Roman"/>
              </a:rPr>
              <a:t>Had the right to vote, but they could not hold high office</a:t>
            </a:r>
          </a:p>
          <a:p>
            <a:endParaRPr lang="en-US" sz="2800" dirty="0" smtClean="0">
              <a:solidFill>
                <a:srgbClr val="FFFFFF"/>
              </a:solidFill>
              <a:latin typeface="Avenir Roman"/>
              <a:cs typeface="Avenir Roman"/>
            </a:endParaRPr>
          </a:p>
          <a:p>
            <a:r>
              <a:rPr lang="en-US" sz="2800" dirty="0" smtClean="0">
                <a:solidFill>
                  <a:srgbClr val="FFFFFF"/>
                </a:solidFill>
                <a:latin typeface="Avenir Roman"/>
                <a:cs typeface="Avenir Roman"/>
              </a:rPr>
              <a:t>Provided the manpower for the Roman army</a:t>
            </a:r>
          </a:p>
        </p:txBody>
      </p:sp>
    </p:spTree>
    <p:extLst>
      <p:ext uri="{BB962C8B-B14F-4D97-AF65-F5344CB8AC3E}">
        <p14:creationId xmlns:p14="http://schemas.microsoft.com/office/powerpoint/2010/main" val="4258748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</TotalTime>
  <Words>607</Words>
  <Application>Microsoft Macintosh PowerPoint</Application>
  <PresentationFormat>On-screen Show (4:3)</PresentationFormat>
  <Paragraphs>104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Rome: The Eternal City</vt:lpstr>
      <vt:lpstr>The Founding of Rome</vt:lpstr>
      <vt:lpstr>The Etruscan Kings</vt:lpstr>
      <vt:lpstr>Tarquinius Superbus</vt:lpstr>
      <vt:lpstr>Republican Government</vt:lpstr>
      <vt:lpstr>The Senate of Rome</vt:lpstr>
      <vt:lpstr>The Senate</vt:lpstr>
      <vt:lpstr>SPQR: Senatus Populusque Romanum</vt:lpstr>
      <vt:lpstr>Class Warfare: Conflict of the Orders</vt:lpstr>
      <vt:lpstr>The Secession of the Plebs</vt:lpstr>
      <vt:lpstr>Concessions made to the Plebs</vt:lpstr>
      <vt:lpstr>The Conflict of the Orders Ends</vt:lpstr>
      <vt:lpstr>Government Offices</vt:lpstr>
    </vt:vector>
  </TitlesOfParts>
  <Company>Georgetown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Roedell</dc:creator>
  <cp:lastModifiedBy>Christopher Roedell</cp:lastModifiedBy>
  <cp:revision>191</cp:revision>
  <cp:lastPrinted>2015-10-14T03:21:59Z</cp:lastPrinted>
  <dcterms:created xsi:type="dcterms:W3CDTF">2015-10-12T15:38:43Z</dcterms:created>
  <dcterms:modified xsi:type="dcterms:W3CDTF">2015-10-14T05:23:58Z</dcterms:modified>
</cp:coreProperties>
</file>